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6858000" cy="9144000" type="letter"/>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335666"/>
    <a:srgbClr val="8C9B52"/>
    <a:srgbClr val="002A86"/>
    <a:srgbClr val="D31112"/>
    <a:srgbClr val="D3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50" y="72"/>
      </p:cViewPr>
      <p:guideLst>
        <p:guide orient="horz" pos="2880"/>
        <p:guide pos="2160"/>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335666"/>
            </a:solidFill>
          </c:spPr>
          <c:invertIfNegative val="0"/>
          <c:dPt>
            <c:idx val="0"/>
            <c:invertIfNegative val="0"/>
            <c:bubble3D val="0"/>
            <c:spPr/>
          </c:dPt>
          <c:dPt>
            <c:idx val="1"/>
            <c:invertIfNegative val="0"/>
            <c:bubble3D val="0"/>
            <c:spPr/>
          </c:dPt>
          <c:dPt>
            <c:idx val="2"/>
            <c:invertIfNegative val="0"/>
            <c:bubble3D val="0"/>
            <c:spPr/>
          </c:dPt>
          <c:dPt>
            <c:idx val="3"/>
            <c:invertIfNegative val="0"/>
            <c:bubble3D val="0"/>
            <c:spPr/>
          </c:dPt>
          <c:dPt>
            <c:idx val="4"/>
            <c:invertIfNegative val="0"/>
            <c:bubble3D val="0"/>
            <c:spPr/>
          </c:dPt>
          <c:dPt>
            <c:idx val="5"/>
            <c:invertIfNegative val="0"/>
            <c:bubble3D val="0"/>
            <c:spPr/>
          </c:dPt>
          <c:dPt>
            <c:idx val="6"/>
            <c:invertIfNegative val="0"/>
            <c:bubble3D val="0"/>
            <c:spPr>
              <a:solidFill>
                <a:schemeClr val="tx2">
                  <a:lumMod val="75000"/>
                </a:schemeClr>
              </a:solidFill>
            </c:spPr>
          </c:dPt>
          <c:dLbls>
            <c:dLbl>
              <c:idx val="0"/>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Other</c:v>
                </c:pt>
                <c:pt idx="1">
                  <c:v>Other</c:v>
                </c:pt>
                <c:pt idx="2">
                  <c:v>Other</c:v>
                </c:pt>
                <c:pt idx="3">
                  <c:v>Other</c:v>
                </c:pt>
                <c:pt idx="4">
                  <c:v>Other</c:v>
                </c:pt>
                <c:pt idx="5">
                  <c:v>Other</c:v>
                </c:pt>
                <c:pt idx="6">
                  <c:v>Marlan Gary Funeral Home</c:v>
                </c:pt>
              </c:strCache>
            </c:strRef>
          </c:cat>
          <c:val>
            <c:numRef>
              <c:f>Sheet1!$B$2:$B$8</c:f>
              <c:numCache>
                <c:formatCode>[$$-1009]#,##0;\-[$$-1009]#,##0</c:formatCode>
                <c:ptCount val="7"/>
                <c:pt idx="0">
                  <c:v>3440</c:v>
                </c:pt>
                <c:pt idx="1">
                  <c:v>2610</c:v>
                </c:pt>
                <c:pt idx="2">
                  <c:v>2550</c:v>
                </c:pt>
                <c:pt idx="3">
                  <c:v>2356</c:v>
                </c:pt>
                <c:pt idx="4">
                  <c:v>1990</c:v>
                </c:pt>
                <c:pt idx="5">
                  <c:v>1375</c:v>
                </c:pt>
                <c:pt idx="6">
                  <c:v>895</c:v>
                </c:pt>
              </c:numCache>
            </c:numRef>
          </c:val>
        </c:ser>
        <c:ser>
          <c:idx val="1"/>
          <c:order val="1"/>
          <c:tx>
            <c:strRef>
              <c:f>Sheet1!$C$1</c:f>
              <c:strCache>
                <c:ptCount val="1"/>
                <c:pt idx="0">
                  <c:v>Column1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Other</c:v>
                </c:pt>
                <c:pt idx="1">
                  <c:v>Other</c:v>
                </c:pt>
                <c:pt idx="2">
                  <c:v>Other</c:v>
                </c:pt>
                <c:pt idx="3">
                  <c:v>Other</c:v>
                </c:pt>
                <c:pt idx="4">
                  <c:v>Other</c:v>
                </c:pt>
                <c:pt idx="5">
                  <c:v>Other</c:v>
                </c:pt>
                <c:pt idx="6">
                  <c:v>Marlan Gary Funeral Home</c:v>
                </c:pt>
              </c:strCache>
            </c:strRef>
          </c:cat>
          <c:val>
            <c:numRef>
              <c:f>Sheet1!$C$2:$C$8</c:f>
              <c:numCache>
                <c:formatCode>General</c:formatCode>
                <c:ptCount val="7"/>
              </c:numCache>
            </c:numRef>
          </c:val>
        </c:ser>
        <c:ser>
          <c:idx val="2"/>
          <c:order val="2"/>
          <c:tx>
            <c:strRef>
              <c:f>Sheet1!$D$1</c:f>
              <c:strCache>
                <c:ptCount val="1"/>
                <c:pt idx="0">
                  <c:v>Column2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Other</c:v>
                </c:pt>
                <c:pt idx="1">
                  <c:v>Other</c:v>
                </c:pt>
                <c:pt idx="2">
                  <c:v>Other</c:v>
                </c:pt>
                <c:pt idx="3">
                  <c:v>Other</c:v>
                </c:pt>
                <c:pt idx="4">
                  <c:v>Other</c:v>
                </c:pt>
                <c:pt idx="5">
                  <c:v>Other</c:v>
                </c:pt>
                <c:pt idx="6">
                  <c:v>Marlan Gary Funeral Home</c:v>
                </c:pt>
              </c:strCache>
            </c:strRef>
          </c:cat>
          <c:val>
            <c:numRef>
              <c:f>Sheet1!$D$2:$D$8</c:f>
              <c:numCache>
                <c:formatCode>General</c:formatCode>
                <c:ptCount val="7"/>
              </c:numCache>
            </c:numRef>
          </c:val>
        </c:ser>
        <c:dLbls>
          <c:showLegendKey val="0"/>
          <c:showVal val="0"/>
          <c:showCatName val="0"/>
          <c:showSerName val="0"/>
          <c:showPercent val="0"/>
          <c:showBubbleSize val="0"/>
        </c:dLbls>
        <c:gapWidth val="29"/>
        <c:overlap val="90"/>
        <c:axId val="136234096"/>
        <c:axId val="136234656"/>
      </c:barChart>
      <c:catAx>
        <c:axId val="136234096"/>
        <c:scaling>
          <c:orientation val="minMax"/>
        </c:scaling>
        <c:delete val="0"/>
        <c:axPos val="b"/>
        <c:numFmt formatCode="General" sourceLinked="0"/>
        <c:majorTickMark val="none"/>
        <c:minorTickMark val="none"/>
        <c:tickLblPos val="nextTo"/>
        <c:txPr>
          <a:bodyPr rot="0" vert="horz"/>
          <a:lstStyle/>
          <a:p>
            <a:pPr>
              <a:defRPr sz="700"/>
            </a:pPr>
            <a:endParaRPr lang="en-US"/>
          </a:p>
        </c:txPr>
        <c:crossAx val="136234656"/>
        <c:crosses val="autoZero"/>
        <c:auto val="1"/>
        <c:lblAlgn val="ctr"/>
        <c:lblOffset val="100"/>
        <c:tickLblSkip val="1"/>
        <c:noMultiLvlLbl val="0"/>
      </c:catAx>
      <c:valAx>
        <c:axId val="136234656"/>
        <c:scaling>
          <c:orientation val="minMax"/>
          <c:max val="4250"/>
          <c:min val="0"/>
        </c:scaling>
        <c:delete val="0"/>
        <c:axPos val="l"/>
        <c:numFmt formatCode="[$$-1009]#,##0;\-[$$-1009]#,##0" sourceLinked="1"/>
        <c:majorTickMark val="none"/>
        <c:minorTickMark val="none"/>
        <c:tickLblPos val="nextTo"/>
        <c:crossAx val="136234096"/>
        <c:crosses val="autoZero"/>
        <c:crossBetween val="between"/>
        <c:majorUnit val="500"/>
      </c:valAx>
    </c:plotArea>
    <c:plotVisOnly val="1"/>
    <c:dispBlanksAs val="gap"/>
    <c:showDLblsOverMax val="0"/>
  </c:chart>
  <c:txPr>
    <a:bodyPr/>
    <a:lstStyle/>
    <a:p>
      <a:pPr>
        <a:defRPr sz="1100">
          <a:latin typeface="Georgia" pitchFamily="18" charset="0"/>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CA"/>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6A25540-FCB3-48B9-8A25-F6864B35E398}" type="datetimeFigureOut">
              <a:rPr lang="en-CA" smtClean="0"/>
              <a:pPr/>
              <a:t>17/04/2014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EA38D80-1181-4AD7-9DD3-2010E804A4DB}"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6A25540-FCB3-48B9-8A25-F6864B35E398}" type="datetimeFigureOut">
              <a:rPr lang="en-CA" smtClean="0"/>
              <a:pPr/>
              <a:t>17/04/2014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EA38D80-1181-4AD7-9DD3-2010E804A4DB}"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6A25540-FCB3-48B9-8A25-F6864B35E398}" type="datetimeFigureOut">
              <a:rPr lang="en-CA" smtClean="0"/>
              <a:pPr/>
              <a:t>17/04/2014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EA38D80-1181-4AD7-9DD3-2010E804A4DB}"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6A25540-FCB3-48B9-8A25-F6864B35E398}" type="datetimeFigureOut">
              <a:rPr lang="en-CA" smtClean="0"/>
              <a:pPr/>
              <a:t>17/04/2014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EA38D80-1181-4AD7-9DD3-2010E804A4DB}"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25540-FCB3-48B9-8A25-F6864B35E398}" type="datetimeFigureOut">
              <a:rPr lang="en-CA" smtClean="0"/>
              <a:pPr/>
              <a:t>17/04/2014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EA38D80-1181-4AD7-9DD3-2010E804A4DB}"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6A25540-FCB3-48B9-8A25-F6864B35E398}" type="datetimeFigureOut">
              <a:rPr lang="en-CA" smtClean="0"/>
              <a:pPr/>
              <a:t>17/04/2014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EA38D80-1181-4AD7-9DD3-2010E804A4DB}"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6A25540-FCB3-48B9-8A25-F6864B35E398}" type="datetimeFigureOut">
              <a:rPr lang="en-CA" smtClean="0"/>
              <a:pPr/>
              <a:t>17/04/2014</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7EA38D80-1181-4AD7-9DD3-2010E804A4DB}"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6A25540-FCB3-48B9-8A25-F6864B35E398}" type="datetimeFigureOut">
              <a:rPr lang="en-CA" smtClean="0"/>
              <a:pPr/>
              <a:t>17/04/2014</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7EA38D80-1181-4AD7-9DD3-2010E804A4DB}"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25540-FCB3-48B9-8A25-F6864B35E398}" type="datetimeFigureOut">
              <a:rPr lang="en-CA" smtClean="0"/>
              <a:pPr/>
              <a:t>17/04/2014</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7EA38D80-1181-4AD7-9DD3-2010E804A4DB}"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25540-FCB3-48B9-8A25-F6864B35E398}" type="datetimeFigureOut">
              <a:rPr lang="en-CA" smtClean="0"/>
              <a:pPr/>
              <a:t>17/04/2014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EA38D80-1181-4AD7-9DD3-2010E804A4DB}"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25540-FCB3-48B9-8A25-F6864B35E398}" type="datetimeFigureOut">
              <a:rPr lang="en-CA" smtClean="0"/>
              <a:pPr/>
              <a:t>17/04/2014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EA38D80-1181-4AD7-9DD3-2010E804A4DB}"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6A25540-FCB3-48B9-8A25-F6864B35E398}" type="datetimeFigureOut">
              <a:rPr lang="en-CA" smtClean="0"/>
              <a:pPr/>
              <a:t>17/04/2014</a:t>
            </a:fld>
            <a:endParaRPr lang="en-CA"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EA38D80-1181-4AD7-9DD3-2010E804A4DB}"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530" y="130049"/>
            <a:ext cx="6696930" cy="830997"/>
          </a:xfrm>
          <a:prstGeom prst="rect">
            <a:avLst/>
          </a:prstGeom>
          <a:noFill/>
        </p:spPr>
        <p:txBody>
          <a:bodyPr wrap="square" rtlCol="0">
            <a:spAutoFit/>
          </a:bodyPr>
          <a:lstStyle/>
          <a:p>
            <a:pPr algn="ctr"/>
            <a:r>
              <a:rPr lang="en-CA" sz="2400" b="1" dirty="0" smtClean="0">
                <a:solidFill>
                  <a:srgbClr val="C00000"/>
                </a:solidFill>
                <a:latin typeface="Myriad Pro Cond" pitchFamily="34" charset="0"/>
              </a:rPr>
              <a:t>Direct Cremation Price Comparison</a:t>
            </a:r>
          </a:p>
          <a:p>
            <a:pPr algn="ctr"/>
            <a:r>
              <a:rPr lang="en-CA" sz="2400" b="1" dirty="0" smtClean="0">
                <a:solidFill>
                  <a:srgbClr val="C00000"/>
                </a:solidFill>
                <a:latin typeface="Myriad Pro Cond" pitchFamily="34" charset="0"/>
              </a:rPr>
              <a:t>Columbus, Ohio</a:t>
            </a:r>
            <a:endParaRPr lang="en-CA" sz="2400" b="1" dirty="0">
              <a:solidFill>
                <a:srgbClr val="C00000"/>
              </a:solidFill>
              <a:latin typeface="Myriad Pro Cond" pitchFamily="34" charset="0"/>
            </a:endParaRPr>
          </a:p>
        </p:txBody>
      </p:sp>
      <p:sp>
        <p:nvSpPr>
          <p:cNvPr id="5" name="TextBox 4"/>
          <p:cNvSpPr txBox="1"/>
          <p:nvPr/>
        </p:nvSpPr>
        <p:spPr>
          <a:xfrm>
            <a:off x="260560" y="971500"/>
            <a:ext cx="6264870" cy="2031325"/>
          </a:xfrm>
          <a:prstGeom prst="rect">
            <a:avLst/>
          </a:prstGeom>
          <a:noFill/>
        </p:spPr>
        <p:txBody>
          <a:bodyPr wrap="square" rtlCol="0">
            <a:spAutoFit/>
          </a:bodyPr>
          <a:lstStyle/>
          <a:p>
            <a:r>
              <a:rPr lang="en-CA" sz="1050" dirty="0">
                <a:latin typeface="Georgia" pitchFamily="18" charset="0"/>
              </a:rPr>
              <a:t>If you are looking for information about how much cremation services cost </a:t>
            </a:r>
            <a:r>
              <a:rPr lang="en-CA" sz="1050" dirty="0" smtClean="0">
                <a:latin typeface="Georgia" pitchFamily="18" charset="0"/>
              </a:rPr>
              <a:t>in </a:t>
            </a:r>
            <a:r>
              <a:rPr lang="en-CA" sz="1050" dirty="0" smtClean="0">
                <a:latin typeface="Georgia" pitchFamily="18" charset="0"/>
              </a:rPr>
              <a:t>Columbus, Ohio</a:t>
            </a:r>
            <a:r>
              <a:rPr lang="en-CA" sz="1050" dirty="0" smtClean="0">
                <a:latin typeface="Georgia" pitchFamily="18" charset="0"/>
              </a:rPr>
              <a:t>, </a:t>
            </a:r>
            <a:r>
              <a:rPr lang="en-CA" sz="1050" dirty="0">
                <a:latin typeface="Georgia" pitchFamily="18" charset="0"/>
              </a:rPr>
              <a:t>we know that it can be quite </a:t>
            </a:r>
            <a:r>
              <a:rPr lang="en-CA" sz="1050" dirty="0" smtClean="0">
                <a:latin typeface="Georgia" pitchFamily="18" charset="0"/>
              </a:rPr>
              <a:t>confusing. That’s </a:t>
            </a:r>
            <a:r>
              <a:rPr lang="en-CA" sz="1050" dirty="0">
                <a:latin typeface="Georgia" pitchFamily="18" charset="0"/>
              </a:rPr>
              <a:t>why </a:t>
            </a:r>
            <a:r>
              <a:rPr lang="en-CA" sz="1050" dirty="0" smtClean="0">
                <a:latin typeface="Georgia" pitchFamily="18" charset="0"/>
              </a:rPr>
              <a:t>we researched </a:t>
            </a:r>
            <a:r>
              <a:rPr lang="en-CA" sz="1050" dirty="0">
                <a:latin typeface="Georgia" pitchFamily="18" charset="0"/>
              </a:rPr>
              <a:t>a comparison of </a:t>
            </a:r>
            <a:r>
              <a:rPr lang="en-CA" sz="1050" dirty="0" smtClean="0">
                <a:latin typeface="Georgia" pitchFamily="18" charset="0"/>
              </a:rPr>
              <a:t>Cremation Service Providers </a:t>
            </a:r>
            <a:r>
              <a:rPr lang="en-CA" sz="1050" dirty="0" smtClean="0">
                <a:latin typeface="Georgia" pitchFamily="18" charset="0"/>
              </a:rPr>
              <a:t>Columbus, Ohio.  </a:t>
            </a:r>
            <a:r>
              <a:rPr lang="en-CA" sz="1050" dirty="0" smtClean="0">
                <a:latin typeface="Georgia" pitchFamily="18" charset="0"/>
              </a:rPr>
              <a:t>Please </a:t>
            </a:r>
            <a:r>
              <a:rPr lang="en-CA" sz="1050" dirty="0">
                <a:latin typeface="Georgia" pitchFamily="18" charset="0"/>
              </a:rPr>
              <a:t>see the comparison chart below</a:t>
            </a:r>
            <a:r>
              <a:rPr lang="en-CA" sz="1050" dirty="0" smtClean="0">
                <a:latin typeface="Georgia" pitchFamily="18" charset="0"/>
              </a:rPr>
              <a:t>.</a:t>
            </a:r>
          </a:p>
          <a:p>
            <a:endParaRPr lang="en-CA" sz="1050" dirty="0">
              <a:latin typeface="Georgia" pitchFamily="18" charset="0"/>
            </a:endParaRPr>
          </a:p>
          <a:p>
            <a:r>
              <a:rPr lang="en-US" sz="1050" dirty="0">
                <a:latin typeface="Georgia" pitchFamily="18" charset="0"/>
              </a:rPr>
              <a:t>The prices below are for “Direct Cremation” costs and include professional services of funeral director and staff, transfer of deceased from place of death to the place of cremation, refrigeration of non-embalmed remains, basic cardboard cremation container, cremation process, service vehicle, coroner’s authorization fee, and temporary urn</a:t>
            </a:r>
            <a:r>
              <a:rPr lang="en-US" sz="1050" dirty="0" smtClean="0">
                <a:latin typeface="Georgia" pitchFamily="18" charset="0"/>
              </a:rPr>
              <a:t>.</a:t>
            </a:r>
            <a:endParaRPr lang="en-CA" sz="1050" dirty="0">
              <a:latin typeface="Georgia" pitchFamily="18" charset="0"/>
            </a:endParaRPr>
          </a:p>
          <a:p>
            <a:endParaRPr lang="en-CA" sz="1050" dirty="0">
              <a:latin typeface="Georgia" pitchFamily="18" charset="0"/>
            </a:endParaRPr>
          </a:p>
          <a:p>
            <a:endParaRPr lang="en-CA" sz="1050" dirty="0" smtClean="0">
              <a:latin typeface="Georgia" pitchFamily="18" charset="0"/>
            </a:endParaRPr>
          </a:p>
          <a:p>
            <a:endParaRPr lang="en-CA" sz="1050" dirty="0">
              <a:latin typeface="Georgia" pitchFamily="18" charset="0"/>
            </a:endParaRPr>
          </a:p>
          <a:p>
            <a:endParaRPr lang="en-CA" sz="1050" dirty="0">
              <a:latin typeface="Georgia" pitchFamily="18" charset="0"/>
            </a:endParaRPr>
          </a:p>
        </p:txBody>
      </p:sp>
      <p:sp>
        <p:nvSpPr>
          <p:cNvPr id="6" name="TextBox 5"/>
          <p:cNvSpPr txBox="1"/>
          <p:nvPr/>
        </p:nvSpPr>
        <p:spPr>
          <a:xfrm>
            <a:off x="188550" y="8136374"/>
            <a:ext cx="6408890" cy="900246"/>
          </a:xfrm>
          <a:prstGeom prst="rect">
            <a:avLst/>
          </a:prstGeom>
          <a:noFill/>
        </p:spPr>
        <p:txBody>
          <a:bodyPr wrap="square" rtlCol="0">
            <a:spAutoFit/>
          </a:bodyPr>
          <a:lstStyle/>
          <a:p>
            <a:r>
              <a:rPr lang="en-US" sz="1050" b="1" dirty="0" smtClean="0">
                <a:latin typeface="Georgia" pitchFamily="18" charset="0"/>
              </a:rPr>
              <a:t>Please note</a:t>
            </a:r>
            <a:r>
              <a:rPr lang="en-US" sz="1050" dirty="0">
                <a:latin typeface="Georgia" pitchFamily="18" charset="0"/>
              </a:rPr>
              <a:t>: </a:t>
            </a:r>
            <a:r>
              <a:rPr lang="en-US" sz="1050" dirty="0" smtClean="0">
                <a:latin typeface="Georgia" pitchFamily="18" charset="0"/>
              </a:rPr>
              <a:t> </a:t>
            </a:r>
            <a:r>
              <a:rPr lang="en-US" sz="1050" dirty="0">
                <a:latin typeface="Georgia" pitchFamily="18" charset="0"/>
              </a:rPr>
              <a:t>Please note: By Federal Law, pricing MUST be disclosed by all funeral homes to family clients. You can call </a:t>
            </a:r>
            <a:r>
              <a:rPr lang="en-US" sz="1050" dirty="0" smtClean="0">
                <a:latin typeface="Georgia" pitchFamily="18" charset="0"/>
              </a:rPr>
              <a:t>any </a:t>
            </a:r>
            <a:r>
              <a:rPr lang="en-US" sz="1050" dirty="0" smtClean="0">
                <a:latin typeface="Georgia" pitchFamily="18" charset="0"/>
              </a:rPr>
              <a:t>Columbus</a:t>
            </a:r>
            <a:r>
              <a:rPr lang="en-US" sz="1050" smtClean="0">
                <a:latin typeface="Georgia" pitchFamily="18" charset="0"/>
              </a:rPr>
              <a:t>, Ohio </a:t>
            </a:r>
            <a:r>
              <a:rPr lang="en-US" sz="1050" dirty="0" smtClean="0">
                <a:latin typeface="Georgia" pitchFamily="18" charset="0"/>
              </a:rPr>
              <a:t>Funeral </a:t>
            </a:r>
            <a:r>
              <a:rPr lang="en-US" sz="1050" dirty="0">
                <a:latin typeface="Georgia" pitchFamily="18" charset="0"/>
              </a:rPr>
              <a:t>Home and get this information.  This pricing intelligence shown above was gathered in </a:t>
            </a:r>
            <a:r>
              <a:rPr lang="en-US" sz="1050" dirty="0" smtClean="0">
                <a:latin typeface="Georgia" pitchFamily="18" charset="0"/>
              </a:rPr>
              <a:t>2014 using </a:t>
            </a:r>
            <a:r>
              <a:rPr lang="en-US" sz="1050" dirty="0">
                <a:latin typeface="Georgia" pitchFamily="18" charset="0"/>
              </a:rPr>
              <a:t>telephone inquiries as well as General Price List verifications to ensure that prices were comparing “apples to apples.” The prices are accurate, based upon the information obtained during the survey. Prices are subject to change </a:t>
            </a:r>
            <a:r>
              <a:rPr lang="en-US" sz="1050" dirty="0" smtClean="0">
                <a:latin typeface="Georgia" pitchFamily="18" charset="0"/>
              </a:rPr>
              <a:t>without notice.</a:t>
            </a:r>
            <a:endParaRPr lang="en-CA" sz="1050" dirty="0">
              <a:latin typeface="Georgia" pitchFamily="18" charset="0"/>
            </a:endParaRPr>
          </a:p>
        </p:txBody>
      </p:sp>
      <p:sp>
        <p:nvSpPr>
          <p:cNvPr id="7" name="TextBox 6"/>
          <p:cNvSpPr txBox="1"/>
          <p:nvPr/>
        </p:nvSpPr>
        <p:spPr>
          <a:xfrm>
            <a:off x="512595" y="7454159"/>
            <a:ext cx="5832810" cy="646331"/>
          </a:xfrm>
          <a:prstGeom prst="rect">
            <a:avLst/>
          </a:prstGeom>
          <a:ln>
            <a:solidFill>
              <a:schemeClr val="tx2">
                <a:lumMod val="7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200" dirty="0">
                <a:latin typeface="Georgia" pitchFamily="18" charset="0"/>
              </a:rPr>
              <a:t>To make an appointment or if you have additional questions, please call </a:t>
            </a:r>
            <a:r>
              <a:rPr lang="en-US" sz="1200" dirty="0" err="1" smtClean="0">
                <a:latin typeface="Georgia" pitchFamily="18" charset="0"/>
              </a:rPr>
              <a:t>Marlan</a:t>
            </a:r>
            <a:r>
              <a:rPr lang="en-US" sz="1200" dirty="0" smtClean="0">
                <a:latin typeface="Georgia" pitchFamily="18" charset="0"/>
              </a:rPr>
              <a:t> Gary Funeral Home, Chapel of Peace </a:t>
            </a:r>
            <a:r>
              <a:rPr lang="en-US" sz="1200" dirty="0">
                <a:latin typeface="Georgia" pitchFamily="18" charset="0"/>
              </a:rPr>
              <a:t>at </a:t>
            </a:r>
            <a:r>
              <a:rPr lang="en-US" sz="1200" dirty="0">
                <a:latin typeface="Georgia" pitchFamily="18" charset="0"/>
              </a:rPr>
              <a:t>614-267-8310.</a:t>
            </a:r>
            <a:r>
              <a:rPr lang="en-US" sz="1200" dirty="0">
                <a:latin typeface="Georgia" pitchFamily="18" charset="0"/>
              </a:rPr>
              <a:t>.</a:t>
            </a:r>
            <a:r>
              <a:rPr lang="en-US" sz="1200" dirty="0">
                <a:latin typeface="Georgia" pitchFamily="18" charset="0"/>
              </a:rPr>
              <a:t>  </a:t>
            </a:r>
            <a:r>
              <a:rPr lang="en-US" sz="1200" dirty="0" smtClean="0">
                <a:latin typeface="Georgia" pitchFamily="18" charset="0"/>
              </a:rPr>
              <a:t>If </a:t>
            </a:r>
            <a:r>
              <a:rPr lang="en-US" sz="1200" dirty="0">
                <a:latin typeface="Georgia" pitchFamily="18" charset="0"/>
              </a:rPr>
              <a:t>you are ready to begin </a:t>
            </a:r>
            <a:r>
              <a:rPr lang="en-US" sz="1200" dirty="0" smtClean="0">
                <a:latin typeface="Georgia" pitchFamily="18" charset="0"/>
              </a:rPr>
              <a:t>the cremation planning process click the button below. </a:t>
            </a:r>
            <a:r>
              <a:rPr lang="en-US" sz="1200" dirty="0">
                <a:latin typeface="Georgia" pitchFamily="18" charset="0"/>
              </a:rPr>
              <a:t> </a:t>
            </a:r>
            <a:endParaRPr lang="en-CA" sz="1200" b="1" dirty="0">
              <a:latin typeface="Georgia" pitchFamily="18" charset="0"/>
            </a:endParaRPr>
          </a:p>
        </p:txBody>
      </p:sp>
      <p:sp>
        <p:nvSpPr>
          <p:cNvPr id="9" name="TextBox 8"/>
          <p:cNvSpPr txBox="1"/>
          <p:nvPr/>
        </p:nvSpPr>
        <p:spPr>
          <a:xfrm>
            <a:off x="260560" y="6569716"/>
            <a:ext cx="6264870" cy="738664"/>
          </a:xfrm>
          <a:prstGeom prst="rect">
            <a:avLst/>
          </a:prstGeom>
          <a:noFill/>
        </p:spPr>
        <p:txBody>
          <a:bodyPr wrap="square" rtlCol="0">
            <a:spAutoFit/>
          </a:bodyPr>
          <a:lstStyle/>
          <a:p>
            <a:r>
              <a:rPr lang="en-CA" sz="1050" dirty="0" smtClean="0">
                <a:latin typeface="Georgia" pitchFamily="18" charset="0"/>
              </a:rPr>
              <a:t>Additional services and items included in the $</a:t>
            </a:r>
            <a:r>
              <a:rPr lang="en-CA" sz="1050" dirty="0" smtClean="0">
                <a:latin typeface="Georgia" pitchFamily="18" charset="0"/>
              </a:rPr>
              <a:t>895 </a:t>
            </a:r>
            <a:r>
              <a:rPr lang="en-CA" sz="1050" dirty="0" smtClean="0">
                <a:latin typeface="Georgia" pitchFamily="18" charset="0"/>
              </a:rPr>
              <a:t>by </a:t>
            </a:r>
            <a:r>
              <a:rPr lang="en-US" sz="1050" dirty="0" err="1" smtClean="0">
                <a:latin typeface="Georgia" pitchFamily="18" charset="0"/>
              </a:rPr>
              <a:t>Marlan</a:t>
            </a:r>
            <a:r>
              <a:rPr lang="en-US" sz="1050" dirty="0" smtClean="0">
                <a:latin typeface="Georgia" pitchFamily="18" charset="0"/>
              </a:rPr>
              <a:t> Gary Funeral Home</a:t>
            </a:r>
            <a:r>
              <a:rPr lang="en-CA" sz="1050" dirty="0" smtClean="0">
                <a:latin typeface="Georgia" pitchFamily="18" charset="0"/>
              </a:rPr>
              <a:t>: </a:t>
            </a:r>
            <a:endParaRPr lang="en-CA" sz="1050" dirty="0" smtClean="0">
              <a:latin typeface="Georgia" pitchFamily="18" charset="0"/>
            </a:endParaRPr>
          </a:p>
          <a:p>
            <a:pPr marL="355600" indent="-177800">
              <a:buFont typeface="Arial" pitchFamily="34" charset="0"/>
              <a:buChar char="•"/>
            </a:pPr>
            <a:r>
              <a:rPr lang="en-CA" sz="1050" dirty="0" smtClean="0">
                <a:latin typeface="Georgia" pitchFamily="18" charset="0"/>
              </a:rPr>
              <a:t>Online obituary placement (does not expire)</a:t>
            </a:r>
          </a:p>
          <a:p>
            <a:pPr marL="355600" indent="-177800">
              <a:buFont typeface="Arial" pitchFamily="34" charset="0"/>
              <a:buChar char="•"/>
            </a:pPr>
            <a:r>
              <a:rPr lang="en-CA" sz="1050" dirty="0" smtClean="0">
                <a:latin typeface="Georgia" pitchFamily="18" charset="0"/>
              </a:rPr>
              <a:t>No Hidden Fee Guarantee</a:t>
            </a:r>
          </a:p>
          <a:p>
            <a:pPr marL="355600" indent="-177800">
              <a:buFont typeface="Arial" pitchFamily="34" charset="0"/>
              <a:buChar char="•"/>
            </a:pPr>
            <a:r>
              <a:rPr lang="en-CA" sz="1050" dirty="0" smtClean="0">
                <a:latin typeface="Georgia" pitchFamily="18" charset="0"/>
              </a:rPr>
              <a:t>100% Satisfaction Guarantee</a:t>
            </a:r>
          </a:p>
        </p:txBody>
      </p:sp>
      <p:graphicFrame>
        <p:nvGraphicFramePr>
          <p:cNvPr id="10" name="Chart 9"/>
          <p:cNvGraphicFramePr/>
          <p:nvPr>
            <p:extLst>
              <p:ext uri="{D42A27DB-BD31-4B8C-83A1-F6EECF244321}">
                <p14:modId xmlns:p14="http://schemas.microsoft.com/office/powerpoint/2010/main" val="3731217927"/>
              </p:ext>
            </p:extLst>
          </p:nvPr>
        </p:nvGraphicFramePr>
        <p:xfrm>
          <a:off x="332570" y="2411700"/>
          <a:ext cx="6336880" cy="39605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2843</TotalTime>
  <Words>132</Words>
  <Application>Microsoft Office PowerPoint</Application>
  <PresentationFormat>Letter Paper (8.5x11 in)</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Georgia</vt:lpstr>
      <vt:lpstr>Myriad Pro Cond</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Robin Heppell</dc:creator>
  <cp:lastModifiedBy>Whane Shin</cp:lastModifiedBy>
  <cp:revision>18</cp:revision>
  <dcterms:created xsi:type="dcterms:W3CDTF">2013-04-30T20:00:17Z</dcterms:created>
  <dcterms:modified xsi:type="dcterms:W3CDTF">2014-04-17T09:08:02Z</dcterms:modified>
</cp:coreProperties>
</file>